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Poppi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CBBB13-198B-4A4E-9410-88E0ABFE00EB}">
  <a:tblStyle styleId="{28CBBB13-198B-4A4E-9410-88E0ABFE00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Lato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PoppinsSemiBold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Italic.fntdata"/><Relationship Id="rId30" Type="http://schemas.openxmlformats.org/officeDocument/2006/relationships/font" Target="fonts/Poppins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95437" y="2507009"/>
            <a:ext cx="9001125" cy="7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Management Approaches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429000"/>
            <a:ext cx="85725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Comprehensive Frameworks: From Classical Schools to Modern Strategic Planning Models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15566"/>
            <a:ext cx="11049000" cy="397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/>
          <p:nvPr/>
        </p:nvSpPr>
        <p:spPr>
          <a:xfrm>
            <a:off x="571500" y="1915566"/>
            <a:ext cx="11049000" cy="397936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22"/>
          <p:cNvGraphicFramePr/>
          <p:nvPr/>
        </p:nvGraphicFramePr>
        <p:xfrm>
          <a:off x="571500" y="19155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{28CBBB13-198B-4A4E-9410-88E0ABFE00EB}</a:tableStyleId>
              </a:tblPr>
              <a:tblGrid>
                <a:gridCol w="2948275"/>
                <a:gridCol w="2329900"/>
                <a:gridCol w="2461625"/>
                <a:gridCol w="3309200"/>
              </a:tblGrid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Planning Approach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Primary Focus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Metric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Ultimate Goal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Man Power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Labor Needs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Economic Output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Fill Market Skill Gaps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Social Demand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Public Desire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Access Rates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Widespread Education/Service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Cost-Benefit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 vs. Gain Ratio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Financial Efficiency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Rate of Return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Yield Percentage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Investment Value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Maximize Capital Return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Social Justice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Equity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Distribution Fairness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Societal Balance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22"/>
          <p:cNvSpPr/>
          <p:nvPr/>
        </p:nvSpPr>
        <p:spPr>
          <a:xfrm>
            <a:off x="571500" y="2566094"/>
            <a:ext cx="29482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3519785" y="2566094"/>
            <a:ext cx="232990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849689" y="2566094"/>
            <a:ext cx="24616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8311306" y="2566094"/>
            <a:ext cx="330919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571500" y="3230909"/>
            <a:ext cx="29482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3519785" y="3230909"/>
            <a:ext cx="232990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5849689" y="3230909"/>
            <a:ext cx="24616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8311306" y="3230909"/>
            <a:ext cx="330919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71500" y="3895725"/>
            <a:ext cx="29482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3519785" y="3895725"/>
            <a:ext cx="232990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5849689" y="3895725"/>
            <a:ext cx="24616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8311306" y="3895725"/>
            <a:ext cx="330919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571500" y="4560540"/>
            <a:ext cx="29482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3519785" y="4560540"/>
            <a:ext cx="232990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5849689" y="4560540"/>
            <a:ext cx="24616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11306" y="4560540"/>
            <a:ext cx="330919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571500" y="5225355"/>
            <a:ext cx="29482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3519785" y="5225355"/>
            <a:ext cx="232990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5849689" y="5225355"/>
            <a:ext cx="24616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8311306" y="5225355"/>
            <a:ext cx="330919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Comparative Analysis Matrix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7" name="Google Shape;2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3762" y="6080521"/>
            <a:ext cx="53244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1524000"/>
            <a:ext cx="11049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/>
          <p:nvPr/>
        </p:nvSpPr>
        <p:spPr>
          <a:xfrm>
            <a:off x="3433762" y="6094809"/>
            <a:ext cx="152400" cy="152400"/>
          </a:xfrm>
          <a:prstGeom prst="roundRect">
            <a:avLst>
              <a:gd fmla="val 25000" name="adj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3681412" y="6080521"/>
            <a:ext cx="226695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Strict Economic / Manpower Focus</a:t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6234112" y="6094809"/>
            <a:ext cx="152400" cy="152400"/>
          </a:xfrm>
          <a:prstGeom prst="roundRect">
            <a:avLst>
              <a:gd fmla="val 25000" name="adj"/>
            </a:avLst>
          </a:prstGeom>
          <a:solidFill>
            <a:srgbClr val="1D4E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6481762" y="6080521"/>
            <a:ext cx="22764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Social Impact &amp; Contingency Focus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Evolution of Strategic Focus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295275" y="2226915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D4ED8"/>
                </a:solidFill>
                <a:latin typeface="Poppins"/>
                <a:ea typeface="Poppins"/>
                <a:cs typeface="Poppins"/>
                <a:sym typeface="Poppins"/>
              </a:rPr>
              <a:t>Questions &amp; Discussion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571500" y="356041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Thank you for your attention.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571500" y="4402335"/>
            <a:ext cx="1104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strategy@managementinstitute.com | www.managementinstitute.com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7" name="Google Shape;2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/>
          <p:nvPr/>
        </p:nvSpPr>
        <p:spPr>
          <a:xfrm>
            <a:off x="571500" y="3026122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571500" y="380136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71500" y="380136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51" name="Google Shape;25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17554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1666875" y="3168997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https://png.pngtree.com/thumb_back/fh260/background/20260114/pngtree-luxury-corporate-meeting-room-with-cityscape-view-at-sunset-modern-office-image_21114421.webp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1666875" y="3414712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pngtree.com</a:t>
            </a:r>
            <a:endParaRPr/>
          </a:p>
        </p:txBody>
      </p:sp>
      <p:pic>
        <p:nvPicPr>
          <p:cNvPr descr="image.png" id="254" name="Google Shape;25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05943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1666875" y="3953767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https://png.pngtree.com/thumb_back/fw800/background/20260323/pngtree-vibrant-network-visualization-with-interconnected-nodes-and-glowing-connections-image_21305311.webp</a:t>
            </a:r>
            <a:endParaRPr/>
          </a:p>
        </p:txBody>
      </p:sp>
      <p:sp>
        <p:nvSpPr>
          <p:cNvPr id="256" name="Google Shape;256;p25"/>
          <p:cNvSpPr txBox="1"/>
          <p:nvPr/>
        </p:nvSpPr>
        <p:spPr>
          <a:xfrm>
            <a:off x="1666875" y="4397573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pngtree.com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71500" y="571500"/>
            <a:ext cx="5550693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Meaning &amp; Definition</a:t>
            </a:r>
            <a:endParaRPr/>
          </a:p>
        </p:txBody>
      </p:sp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2207121"/>
            <a:ext cx="535066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it?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2750046"/>
            <a:ext cx="5095875" cy="87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 management approach is a systematic framework and philosophy used to understand, analyze, and solve complex organizational challenges.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3995737"/>
            <a:ext cx="535066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does it matter?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4538662"/>
            <a:ext cx="5095875" cy="87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It provides the necessary theoretical grounding and practical methodologies for planning, organizing, leading, and controlling resources efficiently to achieve predefined objectives.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28812"/>
            <a:ext cx="3429000" cy="3952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1928812"/>
            <a:ext cx="3429000" cy="3952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1928812"/>
            <a:ext cx="3429000" cy="395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914400" y="3033712"/>
            <a:ext cx="275034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Efficiency &amp; Output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14400" y="3576637"/>
            <a:ext cx="2743200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Facilitates the optimal utilization of organizational resources, capital, and labor to minimize systemic waste and maximize operational productivity.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724400" y="3033712"/>
            <a:ext cx="288036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Strategic Adaptability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724400" y="3976687"/>
            <a:ext cx="2743200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Provides agile, scalable frameworks that allow organizations to proactively navigate and respond to rapidly shifting market dynamics and external pressures.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534400" y="3033712"/>
            <a:ext cx="232029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 Realization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534400" y="3576637"/>
            <a:ext cx="2743200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Aligns fragmented individual and departmental efforts into cohesive workflows, ensuring all actions drive toward overarching corporate objectives.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" y="2357437"/>
            <a:ext cx="400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4400" y="2357437"/>
            <a:ext cx="400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34400" y="2357437"/>
            <a:ext cx="4000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Significance of Management Approaches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5715000" y="2520404"/>
            <a:ext cx="762000" cy="38100"/>
          </a:xfrm>
          <a:prstGeom prst="rect">
            <a:avLst/>
          </a:prstGeom>
          <a:solidFill>
            <a:srgbClr val="1D4E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955357" y="2844254"/>
            <a:ext cx="1028128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Schools of Management Thought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2286000" y="3892004"/>
            <a:ext cx="76200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evolution from task-centric optimization to environment-centric adaptation.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06079"/>
            <a:ext cx="5286375" cy="3398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206079"/>
            <a:ext cx="5286375" cy="339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009650" y="2644229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D4ED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Classical Approach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009650" y="3234779"/>
            <a:ext cx="441007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Focuses intensely on organizational structure, systematic efficiency, and scientific methodologies (e.g., Taylor, Fayol).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009650" y="3926234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It fundamentally treats workers as economic entities who are driven primarily by financial incentives, strict supervision, and clear operational hierarchies.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772275" y="2644229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D4ED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Behavioural Approach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772275" y="3234779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Emerged as a direct response to the rigidity of classical theories. Emphasizes human relations, organizational psychology, and social dynamics.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6772275" y="4200525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Views workers as complex, psychologically driven social beings who require motivation, empathy, and positive interpersonal relationships to succeed.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Frameworks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857250" y="2000250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System Approach</a:t>
            </a: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views the organization as an interconnected entity of interrelated sub-systems working toward a common goal.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857250" y="2739330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Because of this interconnectedness, changes in one department or workflow inherently impact the entire organizational ecosystem.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857250" y="3478410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Contingency Approach</a:t>
            </a: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argues that there is no absolute "one best way" to manage, lead, or organize.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857250" y="4217491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Managerial actions must adapt dynamically, depending strictly on external environmental variables and internal situational factors.</a:t>
            </a:r>
            <a:endParaRPr/>
          </a:p>
        </p:txBody>
      </p:sp>
      <p:pic>
        <p:nvPicPr>
          <p:cNvPr descr="image.png" id="148" name="Google Shape;14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571500" y="205740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D4ED8"/>
                </a:solidFill>
                <a:latin typeface="Lato"/>
                <a:ea typeface="Lato"/>
                <a:cs typeface="Lato"/>
                <a:sym typeface="Lato"/>
              </a:rPr>
              <a:t>■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571500" y="279648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D4ED8"/>
                </a:solidFill>
                <a:latin typeface="Lato"/>
                <a:ea typeface="Lato"/>
                <a:cs typeface="Lato"/>
                <a:sym typeface="Lato"/>
              </a:rPr>
              <a:t>■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571500" y="3535560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D4ED8"/>
                </a:solidFill>
                <a:latin typeface="Lato"/>
                <a:ea typeface="Lato"/>
                <a:cs typeface="Lato"/>
                <a:sym typeface="Lato"/>
              </a:rPr>
              <a:t>■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71500" y="4274641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D4ED8"/>
                </a:solidFill>
                <a:latin typeface="Lato"/>
                <a:ea typeface="Lato"/>
                <a:cs typeface="Lato"/>
                <a:sym typeface="Lato"/>
              </a:rPr>
              <a:t>■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Modern Paradigms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715000" y="2703165"/>
            <a:ext cx="762000" cy="38100"/>
          </a:xfrm>
          <a:prstGeom prst="rect">
            <a:avLst/>
          </a:prstGeom>
          <a:solidFill>
            <a:srgbClr val="1D4E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655319" y="3027015"/>
            <a:ext cx="1088136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Types of Management Approaches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2309812" y="4074765"/>
            <a:ext cx="75723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Strategic Planning Models: Evaluating Manpower, Costs, and Societal Impact.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06079"/>
            <a:ext cx="5286375" cy="3398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206079"/>
            <a:ext cx="5286375" cy="339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1009650" y="2644229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D4ED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Man Power Approach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009650" y="3234779"/>
            <a:ext cx="441007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Forecasts the future economic needs for specific, specialized skills within a target industry or national economy.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1009650" y="3926234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Strategic planning and educational output are directly aligned to meet market labor demands, aiming to prevent structural skill shortages and drive GDP growth.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6772275" y="2644229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D4ED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Social Demand Approach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6772275" y="3234779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Plans institutional resources based on the projected aggregate demand and aspirations of the general population.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6772275" y="4200525"/>
            <a:ext cx="441007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Prioritizes widespread access, societal well-being, and individual choice over strict economic utility or corporate labor requirements.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Quantitative vs. Qualitative Demand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66057"/>
            <a:ext cx="3429000" cy="3278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2266057"/>
            <a:ext cx="3429000" cy="3278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3" name="Google Shape;1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2266057"/>
            <a:ext cx="3429000" cy="327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914400" y="3370957"/>
            <a:ext cx="182022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Cost-Benefit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914400" y="3913882"/>
            <a:ext cx="2743200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Evaluates organizational decisions by strictly weighing the financial expenditures against expected monetary benefits to assess viability.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4724400" y="3370957"/>
            <a:ext cx="202025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Rate of Return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4724400" y="3913882"/>
            <a:ext cx="2743200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Calculates the internal yield on capital investments over time, treating human resources and training as an investment portfolio.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8534400" y="3370957"/>
            <a:ext cx="1970246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Social Justice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8534400" y="3913882"/>
            <a:ext cx="2743200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Focuses on systemic equity, ensuring that management policies and resource distribution proactively rectify historical disparities.</a:t>
            </a:r>
            <a:endParaRPr/>
          </a:p>
        </p:txBody>
      </p:sp>
      <p:pic>
        <p:nvPicPr>
          <p:cNvPr descr="image.png" id="190" name="Google Shape;19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" y="2694682"/>
            <a:ext cx="5048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4400" y="2694682"/>
            <a:ext cx="3048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2" name="Google Shape;192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34400" y="2694682"/>
            <a:ext cx="5048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Financial &amp; Equitable Models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