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DM Sans" pitchFamily="2" charset="0"/>
      <p:regular r:id="rId16"/>
      <p:bold r:id="rId17"/>
      <p:italic r:id="rId18"/>
      <p:boldItalic r:id="rId19"/>
    </p:embeddedFont>
    <p:embeddedFont>
      <p:font typeface="Merriweather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r0ps7iX0xE1QRTf18c3G//5J/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PN Film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schemas.openxmlformats.org/officeDocument/2006/relationships/font" Target="fonts/font6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29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font" Target="fonts/font8.fntdata" /><Relationship Id="rId28" Type="http://customschemas.google.com/relationships/presentationmetadata" Target="metadata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7.fntdata" /><Relationship Id="rId30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6-03-27T13:18:32.688" idx="1">
    <p:pos x="6000" y="0"/>
    <p:text>By Richa Kalita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2VDsVn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comments" Target="../comments/commen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32.png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7" Type="http://schemas.openxmlformats.org/officeDocument/2006/relationships/image" Target="../media/image3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8.png" /><Relationship Id="rId5" Type="http://schemas.openxmlformats.org/officeDocument/2006/relationships/image" Target="../media/image37.png" /><Relationship Id="rId4" Type="http://schemas.openxmlformats.org/officeDocument/2006/relationships/image" Target="../media/image36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image" Target="../media/image15.png" /><Relationship Id="rId3" Type="http://schemas.openxmlformats.org/officeDocument/2006/relationships/image" Target="../media/image2.png" /><Relationship Id="rId7" Type="http://schemas.openxmlformats.org/officeDocument/2006/relationships/image" Target="../media/image9.png" /><Relationship Id="rId12" Type="http://schemas.openxmlformats.org/officeDocument/2006/relationships/image" Target="../media/image1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png" /><Relationship Id="rId11" Type="http://schemas.openxmlformats.org/officeDocument/2006/relationships/image" Target="../media/image13.png" /><Relationship Id="rId5" Type="http://schemas.openxmlformats.org/officeDocument/2006/relationships/image" Target="../media/image7.png" /><Relationship Id="rId10" Type="http://schemas.openxmlformats.org/officeDocument/2006/relationships/image" Target="../media/image12.png" /><Relationship Id="rId4" Type="http://schemas.openxmlformats.org/officeDocument/2006/relationships/image" Target="../media/image6.png" /><Relationship Id="rId9" Type="http://schemas.openxmlformats.org/officeDocument/2006/relationships/image" Target="../media/image11.png" /><Relationship Id="rId14" Type="http://schemas.openxmlformats.org/officeDocument/2006/relationships/image" Target="../media/image1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20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.png" /><Relationship Id="rId7" Type="http://schemas.openxmlformats.org/officeDocument/2006/relationships/image" Target="../media/image24.png" /><Relationship Id="rId12" Type="http://schemas.openxmlformats.org/officeDocument/2006/relationships/image" Target="../media/image29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3.png" /><Relationship Id="rId11" Type="http://schemas.openxmlformats.org/officeDocument/2006/relationships/image" Target="../media/image28.png" /><Relationship Id="rId5" Type="http://schemas.openxmlformats.org/officeDocument/2006/relationships/image" Target="../media/image22.png" /><Relationship Id="rId10" Type="http://schemas.openxmlformats.org/officeDocument/2006/relationships/image" Target="../media/image27.png" /><Relationship Id="rId4" Type="http://schemas.openxmlformats.org/officeDocument/2006/relationships/image" Target="../media/image21.png" /><Relationship Id="rId9" Type="http://schemas.openxmlformats.org/officeDocument/2006/relationships/image" Target="../media/image2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838575" y="2024955"/>
            <a:ext cx="45148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3B82F6"/>
                </a:solidFill>
                <a:latin typeface="DM Sans"/>
                <a:ea typeface="DM Sans"/>
                <a:cs typeface="DM Sans"/>
                <a:sym typeface="DM Sans"/>
              </a:rPr>
              <a:t>CRITERIA OF GOOD TEST CONSTRUCTION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01384" y="2787105"/>
            <a:ext cx="8911113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IN" sz="4800" b="1" dirty="0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Criteria </a:t>
            </a:r>
            <a:r>
              <a:rPr lang="en-US" sz="4800" b="1" i="0" u="none" strike="noStrike" cap="none" dirty="0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of Good Test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5524500" y="3727995"/>
            <a:ext cx="1143000" cy="5715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838574" y="4070895"/>
            <a:ext cx="4588249" cy="122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Exploring Validity, Reliability, Objectivity, and Norms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 dirty="0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 in Assessment Construction</a:t>
            </a:r>
            <a:endParaRPr lang="en-IN" sz="1500" b="0" i="0" u="none" strike="noStrike" cap="none" dirty="0">
              <a:solidFill>
                <a:srgbClr val="E2E8F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IN" sz="1500" dirty="0">
                <a:solidFill>
                  <a:srgbClr val="E2E8F0"/>
                </a:solidFill>
                <a:latin typeface="DM Sans"/>
                <a:sym typeface="DM Sans"/>
              </a:rPr>
              <a:t>By </a:t>
            </a:r>
            <a:r>
              <a:rPr lang="en-IN" sz="1500" dirty="0" err="1">
                <a:solidFill>
                  <a:srgbClr val="E2E8F0"/>
                </a:solidFill>
                <a:latin typeface="DM Sans"/>
                <a:sym typeface="DM Sans"/>
              </a:rPr>
              <a:t>Richa</a:t>
            </a:r>
            <a:r>
              <a:rPr lang="en-IN" sz="1500" dirty="0">
                <a:solidFill>
                  <a:srgbClr val="E2E8F0"/>
                </a:solidFill>
                <a:latin typeface="DM Sans"/>
                <a:sym typeface="DM Sans"/>
              </a:rPr>
              <a:t> </a:t>
            </a:r>
            <a:r>
              <a:rPr lang="en-IN" sz="1500" dirty="0" err="1">
                <a:solidFill>
                  <a:srgbClr val="E2E8F0"/>
                </a:solidFill>
                <a:latin typeface="DM Sans"/>
                <a:sym typeface="DM Sans"/>
              </a:rPr>
              <a:t>Kalita</a:t>
            </a:r>
            <a:endParaRPr lang="en-IN" sz="1500" dirty="0">
              <a:solidFill>
                <a:srgbClr val="E2E8F0"/>
              </a:solidFill>
              <a:latin typeface="DM Sans"/>
              <a:sym typeface="DM Sans"/>
            </a:endParaRPr>
          </a:p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IN" sz="14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Asstt</a:t>
            </a:r>
            <a:r>
              <a:rPr lang="en-IN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Prof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62150"/>
            <a:ext cx="52387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 txBox="1"/>
          <p:nvPr/>
        </p:nvSpPr>
        <p:spPr>
          <a:xfrm>
            <a:off x="571500" y="2000250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 raw score (e.g., "45 correct out of 50") is practically meaningless in isolation.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571500" y="2762250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Norms</a:t>
            </a: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provide a critical frame of reference by comparing an individual's score to the empirical performance of a defined, representative standardization sample.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857250" y="3829050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Allows for relative, actionable interpretation.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857250" y="43243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Developed via extensive pre-testing of the target demographic.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857250" y="51244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Essential for diagnostic, intelligence, and achievement tests.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962150"/>
            <a:ext cx="52387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 txBox="1"/>
          <p:nvPr/>
        </p:nvSpPr>
        <p:spPr>
          <a:xfrm>
            <a:off x="571500" y="571500"/>
            <a:ext cx="1160145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Establishing Reference Norms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571500" y="1219200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905250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400550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5200650"/>
            <a:ext cx="95250" cy="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71675"/>
            <a:ext cx="5334000" cy="39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971675"/>
            <a:ext cx="5334000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1"/>
          <p:cNvSpPr txBox="1"/>
          <p:nvPr/>
        </p:nvSpPr>
        <p:spPr>
          <a:xfrm>
            <a:off x="1057275" y="2457450"/>
            <a:ext cx="458057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Percentile Ranks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1057275" y="3028950"/>
            <a:ext cx="4362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Indicates the percentage of individuals in the normative group who scored at or below a given raw score.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1057275" y="4095750"/>
            <a:ext cx="43624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If a student scores in the 85th percentile, it simply means they scored better than 85% of the standardization sample. It is highly intuitive for the general public.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6772275" y="2609850"/>
            <a:ext cx="458057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Standard Scores (Z-Scores)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6772275" y="3181350"/>
            <a:ext cx="43624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Expresses a score's exact mathematical distance from the mean in standard deviation units.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6772275" y="3943350"/>
            <a:ext cx="43624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This allows for direct, equal-interval comparison across entirely different tests, making it the preferred metric for robust statistical and academic analysis.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571500" y="571500"/>
            <a:ext cx="1160145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Common Types of Norms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571500" y="1219200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2"/>
          <p:cNvSpPr txBox="1"/>
          <p:nvPr/>
        </p:nvSpPr>
        <p:spPr>
          <a:xfrm>
            <a:off x="1905476" y="2591692"/>
            <a:ext cx="8381047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 &amp; Discussion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2662237" y="3687067"/>
            <a:ext cx="6867525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94A3B8"/>
                </a:solidFill>
                <a:latin typeface="DM Sans"/>
                <a:ea typeface="DM Sans"/>
                <a:cs typeface="DM Sans"/>
                <a:sym typeface="DM Sans"/>
              </a:rPr>
              <a:t>Thank you for exploring the criteria of test construction.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/>
          <p:nvPr/>
        </p:nvSpPr>
        <p:spPr>
          <a:xfrm>
            <a:off x="571500" y="2005161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571500" y="2789932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571500" y="3574702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571500" y="4359473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571500" y="278040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/>
          <p:nvPr/>
        </p:nvSpPr>
        <p:spPr>
          <a:xfrm>
            <a:off x="571500" y="278040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571500" y="356517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571500" y="3565177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571500" y="434994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571500" y="4349948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571500" y="513471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571500" y="513471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154584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/>
          <p:nvPr/>
        </p:nvSpPr>
        <p:spPr>
          <a:xfrm>
            <a:off x="1666875" y="2148036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https://cambridge-university-press-asses.shorthandstories.com/0f533bdf-80e2-4e7b-ad79-fad195e28ac3/assets/o6f8ni9lDD/ila-image-cropped-1138x636.png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1666875" y="2393751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www.cambridge.org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93935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1666875" y="2932807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https://png.pngtree.com/png-clipart/20241208/original/pngtree-bullseye-darts-precisely-hit-the-target-png-image_17733035.png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666875" y="3178522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pngtree.com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72412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666875" y="3717577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https://cdn.prod.website-files.com/67008ba73b4fd0346790d085/672952065c55b88279dc54c2_nsplsh_cf0598dc453e4639bfee8dddfa75bcce~mv2.webp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1666875" y="3963292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www.theiamarkerless.com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50889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/>
          <p:nvPr/>
        </p:nvSpPr>
        <p:spPr>
          <a:xfrm>
            <a:off x="1666875" y="4502348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https://png.pngtree.com/png-vector/20251122/ourlarge/pngtree-balance-scale-with-two-equal-weights-png-image_18044224.webp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/>
          <p:nvPr/>
        </p:nvSpPr>
        <p:spPr>
          <a:xfrm>
            <a:off x="1666875" y="4748063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pngtree.com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529366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 txBox="1"/>
          <p:nvPr/>
        </p:nvSpPr>
        <p:spPr>
          <a:xfrm>
            <a:off x="1666875" y="5287119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https://www.simplypsychology.org/wp-content/uploads/bell-curve.jpg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1666875" y="5532834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www.simplypsychology.org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 txBox="1"/>
          <p:nvPr/>
        </p:nvSpPr>
        <p:spPr>
          <a:xfrm>
            <a:off x="571500" y="571500"/>
            <a:ext cx="1160145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Image 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571500" y="1219200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62150"/>
            <a:ext cx="52387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571500" y="1924050"/>
            <a:ext cx="5238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 well-constructed test is essential for the fair and accurate measurement of human abilities, traits, or achievements. It requires rigorous, scientifically backed criteria to ensure the results are meaningful.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857250" y="32956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Minimizes Bias: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Prevents subjective interpretation from skewing results.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57250" y="40957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Ensures Consistency: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Allows tests to be administered across widely different populations reliably.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57250" y="489585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Drives Decisions: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Provides highly actionable and defensible data for educational or clinical decision-making.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962150"/>
            <a:ext cx="52387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571500" y="571500"/>
            <a:ext cx="1160145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Why Standardized Criteria?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571500" y="1219200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371850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71950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972050"/>
            <a:ext cx="95250" cy="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04132"/>
            <a:ext cx="2547937" cy="348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5187" y="2104132"/>
            <a:ext cx="2547937" cy="348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8875" y="2104132"/>
            <a:ext cx="2547937" cy="348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72562" y="2104132"/>
            <a:ext cx="2547937" cy="348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4468" y="24946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1355407" y="3485257"/>
            <a:ext cx="980122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en-US" sz="19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Validity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866775" y="3951982"/>
            <a:ext cx="1957387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Does the test actually measure the specific concept it claims to measure?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98156" y="24946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4019073" y="3485257"/>
            <a:ext cx="1320165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en-US" sz="19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Reliability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3700462" y="3951982"/>
            <a:ext cx="1957387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Does the test produce consistent, stable results over multiple administrations?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31843" y="24946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6817756" y="3485257"/>
            <a:ext cx="1390173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en-US" sz="19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Objectivity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6534150" y="3951982"/>
            <a:ext cx="1957387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Is the scoring metric entirely free from the grader's personal biases?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65531" y="24946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9906476" y="3485257"/>
            <a:ext cx="88011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en-US" sz="19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Norms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9367837" y="3951982"/>
            <a:ext cx="1957387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Are there standardized reference points for properly interpreting the scores?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54968" y="268515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88656" y="268515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74718" y="2685157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79843" y="2685157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295275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The Four Pillars of Testing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571500" y="571500"/>
            <a:ext cx="5300662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Understanding Validity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71500" y="1219200"/>
            <a:ext cx="504825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571500" y="2111275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Validity is unanimously considered the most crucial criterion of test construction.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71500" y="3010197"/>
            <a:ext cx="5048250" cy="100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A test is structurally valid if and only if it measures the exact trait, construct, or skill it is designed to evaluate.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571500" y="4244280"/>
            <a:ext cx="5048250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Without high validity, a test's results are essentially meaningless—no matter how mathematically consistent the scores might appear on paper. It represents accuracy in hitting the intended target.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19275"/>
            <a:ext cx="53340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819275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1057275" y="2305050"/>
            <a:ext cx="458057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Content Validity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1057275" y="2876550"/>
            <a:ext cx="4362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Evaluates how comprehensively a test covers the universe of items or situations it is supposed to represent.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057275" y="3943350"/>
            <a:ext cx="43624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For example, a final math exam demonstrates high content validity if it includes proportional questions from every single topic taught during the semester, rather than focusing entirely on just one chapter.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772275" y="2305050"/>
            <a:ext cx="4580572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Construct Validity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6772275" y="2876550"/>
            <a:ext cx="43624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Assesses whether a test successfully measures the underlying theoretical construct it is engineered to measure.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6772275" y="3943350"/>
            <a:ext cx="43624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Constructs are non-observable traits like intelligence, anxiety, or critical thinking. Establishing construct validity requires complex statistical analysis to ensure the test isn't measuring a related but distinct trait.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71500" y="571500"/>
            <a:ext cx="1160145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Dimensions of Validity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571500" y="1219200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62150"/>
            <a:ext cx="52387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571500" y="1847850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Reliability refers strictly to the </a:t>
            </a:r>
            <a:r>
              <a:rPr lang="en-US" sz="150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consistency, stability, and dependability</a:t>
            </a: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of a test's scores.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71500" y="2609850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If an individual takes the same test multiple times under identical conditions, a highly reliable test will yield roughly the same score every time.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857250" y="36766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High reliability indicates minimal random measurement error.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857250" y="44767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It is typically measured using correlation coefficients (ranging from 0 to 1).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57250" y="52768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Note: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A test can be perfectly reliable without being valid.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962150"/>
            <a:ext cx="523875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571500" y="571500"/>
            <a:ext cx="1160145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The Power of Reliability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571500" y="1219200"/>
            <a:ext cx="110490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752850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552950"/>
            <a:ext cx="9525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5353050"/>
            <a:ext cx="95250" cy="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04132"/>
            <a:ext cx="3492549" cy="348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104132"/>
            <a:ext cx="3492549" cy="348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104132"/>
            <a:ext cx="3492549" cy="348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36700" y="24946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1597610" y="3485257"/>
            <a:ext cx="144018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en-US" sz="19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Test-Retest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866775" y="3951982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Administering the exact same test twice to the same group after a time interval to measure stability.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0" y="24946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5475922" y="3485257"/>
            <a:ext cx="1240155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en-US" sz="19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Split-Half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4645074" y="3951982"/>
            <a:ext cx="2901999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Dividing a single test into two halves (e.g., odd and even questions) to check for internal consistency.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93299" y="249465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8949183" y="3485257"/>
            <a:ext cx="185023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en-US" sz="19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Parallel Forms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8423374" y="3951982"/>
            <a:ext cx="2901999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Administering two distinct, structurally equivalent versions of a test to the same group of test-takers.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7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27200" y="268515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05500" y="2685157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07612" y="2685157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295275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Assessing Consistency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97447"/>
            <a:ext cx="2357437" cy="253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197447"/>
            <a:ext cx="2357437" cy="253930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571500" y="4736752"/>
            <a:ext cx="11049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A valid test is </a:t>
            </a:r>
            <a:r>
              <a:rPr lang="en-US" sz="1500" b="1" i="0" u="none" strike="noStrike" cap="none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always reliable</a:t>
            </a:r>
            <a:r>
              <a:rPr lang="en-US" sz="1500" b="0" i="0" u="none" strike="noStrike" cap="none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 because it accurately and consistently measures the target. However, a reliable test is </a:t>
            </a:r>
            <a:r>
              <a:rPr lang="en-US" sz="1500" b="1" i="0" u="none" strike="noStrike" cap="none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not necessarily valid</a:t>
            </a:r>
            <a:r>
              <a:rPr lang="en-US" sz="1500" b="0" i="0" u="none" strike="noStrike" cap="none">
                <a:solidFill>
                  <a:srgbClr val="E2E8F0"/>
                </a:solidFill>
                <a:latin typeface="DM Sans"/>
                <a:ea typeface="DM Sans"/>
                <a:cs typeface="DM Sans"/>
                <a:sym typeface="DM Sans"/>
              </a:rPr>
              <a:t>—it might consistently measure the wrong thing.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962025" y="2587972"/>
            <a:ext cx="157638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3B82F6"/>
                </a:solidFill>
                <a:latin typeface="Merriweather"/>
                <a:ea typeface="Merriweather"/>
                <a:cs typeface="Merriweather"/>
                <a:sym typeface="Merriweather"/>
              </a:rPr>
              <a:t>Valid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962025" y="3492847"/>
            <a:ext cx="1576387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Must be Reliable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6772275" y="2587972"/>
            <a:ext cx="157638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94A3B8"/>
                </a:solidFill>
                <a:latin typeface="Merriweather"/>
                <a:ea typeface="Merriweather"/>
                <a:cs typeface="Merriweather"/>
                <a:sym typeface="Merriweather"/>
              </a:rPr>
              <a:t>Reliable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6772275" y="3492847"/>
            <a:ext cx="1576387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Might Not Be Valid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295275" y="571500"/>
            <a:ext cx="1160145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F8FAFC"/>
                </a:solidFill>
                <a:latin typeface="Merriweather"/>
                <a:ea typeface="Merriweather"/>
                <a:cs typeface="Merriweather"/>
                <a:sym typeface="Merriweather"/>
              </a:rPr>
              <a:t>The Crucial Relationship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 txBox="1"/>
          <p:nvPr/>
        </p:nvSpPr>
        <p:spPr>
          <a:xfrm>
            <a:off x="571500" y="571500"/>
            <a:ext cx="5300662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-US" sz="34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Eliminating Rater Bias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571500" y="1219200"/>
            <a:ext cx="504825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 txBox="1"/>
          <p:nvPr/>
        </p:nvSpPr>
        <p:spPr>
          <a:xfrm>
            <a:off x="571500" y="1943695"/>
            <a:ext cx="504825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Objectivity</a:t>
            </a: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implies that the scoring of the test is completely independent of the person grading it.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571500" y="2842617"/>
            <a:ext cx="5048250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If two separate, independent evaluators score the same exam, they should arrive at the exact same final grade. This guarantees fairness to the test-taker.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571500" y="4411860"/>
            <a:ext cx="5048250" cy="1340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While high objectivity is easily achievable in multiple-choice formats, subjective formats like essays require strict, well-defined grading rubrics to maintain objectivity.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Mousum Nath</cp:lastModifiedBy>
  <cp:revision>1</cp:revision>
  <dcterms:modified xsi:type="dcterms:W3CDTF">2026-03-28T04:16:02Z</dcterms:modified>
</cp:coreProperties>
</file>