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68" r:id="rId2"/>
    <p:sldId id="256"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2/25/2026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2/25/2026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UNIT -  4  </a:t>
            </a:r>
            <a:br>
              <a:rPr lang="en-US" dirty="0" smtClean="0"/>
            </a:br>
            <a:r>
              <a:rPr lang="en-US" dirty="0" smtClean="0"/>
              <a:t>                </a:t>
            </a:r>
            <a:endParaRPr lang="en-US" dirty="0"/>
          </a:p>
        </p:txBody>
      </p:sp>
      <p:sp>
        <p:nvSpPr>
          <p:cNvPr id="3" name="Subtitle 2"/>
          <p:cNvSpPr>
            <a:spLocks noGrp="1"/>
          </p:cNvSpPr>
          <p:nvPr>
            <p:ph type="subTitle" idx="1"/>
          </p:nvPr>
        </p:nvSpPr>
        <p:spPr>
          <a:xfrm>
            <a:off x="609600" y="2895600"/>
            <a:ext cx="7854696" cy="1752600"/>
          </a:xfrm>
        </p:spPr>
        <p:txBody>
          <a:bodyPr/>
          <a:lstStyle/>
          <a:p>
            <a:pPr algn="ctr"/>
            <a:r>
              <a:rPr lang="en-US" sz="3600" dirty="0" smtClean="0"/>
              <a:t>Use of ICT in teaching Learning Process</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8229600" cy="1143000"/>
          </a:xfrm>
        </p:spPr>
        <p:txBody>
          <a:bodyPr>
            <a:normAutofit/>
          </a:bodyPr>
          <a:lstStyle/>
          <a:p>
            <a:pPr algn="ctr"/>
            <a:r>
              <a:rPr lang="en-US" sz="3600" dirty="0" smtClean="0">
                <a:effectLst/>
                <a:latin typeface="Times New Roman" pitchFamily="18" charset="0"/>
                <a:cs typeface="Times New Roman" pitchFamily="18" charset="0"/>
              </a:rPr>
              <a:t>Major Challenges of ICT in Education</a:t>
            </a:r>
            <a:r>
              <a:rPr lang="en-US" sz="3600" dirty="0" smtClean="0"/>
              <a:t/>
            </a:r>
            <a:br>
              <a:rPr lang="en-US" sz="3600" dirty="0" smtClean="0"/>
            </a:br>
            <a:endParaRPr lang="en-US" sz="3600" dirty="0">
              <a:effectLst/>
            </a:endParaRPr>
          </a:p>
        </p:txBody>
      </p:sp>
      <p:sp>
        <p:nvSpPr>
          <p:cNvPr id="2" name="Content Placeholder 1"/>
          <p:cNvSpPr>
            <a:spLocks noGrp="1"/>
          </p:cNvSpPr>
          <p:nvPr>
            <p:ph idx="1"/>
          </p:nvPr>
        </p:nvSpPr>
        <p:spPr>
          <a:xfrm>
            <a:off x="457200" y="1143001"/>
            <a:ext cx="8229600" cy="4864291"/>
          </a:xfrm>
        </p:spPr>
        <p:txBody>
          <a:bodyPr>
            <a:normAutofit fontScale="92500"/>
          </a:bodyPr>
          <a:lstStyle/>
          <a:p>
            <a:pPr algn="just">
              <a:buNone/>
            </a:pPr>
            <a:endParaRPr lang="en-US" dirty="0" smtClean="0">
              <a:latin typeface="Times New Roman" pitchFamily="18" charset="0"/>
              <a:cs typeface="Times New Roman" pitchFamily="18" charset="0"/>
            </a:endParaRPr>
          </a:p>
          <a:p>
            <a:pPr lvl="0" algn="just"/>
            <a:r>
              <a:rPr lang="en-US" b="1" dirty="0" smtClean="0">
                <a:latin typeface="Times New Roman" pitchFamily="18" charset="0"/>
                <a:cs typeface="Times New Roman" pitchFamily="18" charset="0"/>
              </a:rPr>
              <a:t>Digital Divide</a:t>
            </a:r>
            <a:r>
              <a:rPr lang="en-US" dirty="0" smtClean="0">
                <a:latin typeface="Times New Roman" pitchFamily="18" charset="0"/>
                <a:cs typeface="Times New Roman" pitchFamily="18" charset="0"/>
              </a:rPr>
              <a:t>: Unequal access to devices, internet and electricity, especially in rural or underdeveloped areas.</a:t>
            </a:r>
          </a:p>
          <a:p>
            <a:pPr lvl="0" algn="just"/>
            <a:r>
              <a:rPr lang="en-US" b="1" dirty="0" smtClean="0">
                <a:latin typeface="Times New Roman" pitchFamily="18" charset="0"/>
                <a:cs typeface="Times New Roman" pitchFamily="18" charset="0"/>
              </a:rPr>
              <a:t>Lack of Teacher Training</a:t>
            </a:r>
            <a:r>
              <a:rPr lang="en-US" dirty="0" smtClean="0">
                <a:latin typeface="Times New Roman" pitchFamily="18" charset="0"/>
                <a:cs typeface="Times New Roman" pitchFamily="18" charset="0"/>
              </a:rPr>
              <a:t>: Many educators are not adequately trained to integrate ICT effectively into their teaching.</a:t>
            </a:r>
          </a:p>
          <a:p>
            <a:pPr lvl="0" algn="just"/>
            <a:r>
              <a:rPr lang="en-US" b="1" dirty="0" smtClean="0">
                <a:latin typeface="Times New Roman" pitchFamily="18" charset="0"/>
                <a:cs typeface="Times New Roman" pitchFamily="18" charset="0"/>
              </a:rPr>
              <a:t>Insufficient Infrastructure</a:t>
            </a:r>
            <a:r>
              <a:rPr lang="en-US" dirty="0" smtClean="0">
                <a:latin typeface="Times New Roman" pitchFamily="18" charset="0"/>
                <a:cs typeface="Times New Roman" pitchFamily="18" charset="0"/>
              </a:rPr>
              <a:t>: Schools may lack basic resources such as computers, internet connectivity, or power backup.</a:t>
            </a:r>
          </a:p>
          <a:p>
            <a:pPr lvl="0" algn="just"/>
            <a:r>
              <a:rPr lang="en-US" b="1" dirty="0" smtClean="0">
                <a:latin typeface="Times New Roman" pitchFamily="18" charset="0"/>
                <a:cs typeface="Times New Roman" pitchFamily="18" charset="0"/>
              </a:rPr>
              <a:t>High Cost of Technology</a:t>
            </a:r>
            <a:r>
              <a:rPr lang="en-US" dirty="0" smtClean="0">
                <a:latin typeface="Times New Roman" pitchFamily="18" charset="0"/>
                <a:cs typeface="Times New Roman" pitchFamily="18" charset="0"/>
              </a:rPr>
              <a:t>: Buying and maintaining hardware and software can be expensive for institutions and students.</a:t>
            </a:r>
          </a:p>
          <a:p>
            <a:pPr lvl="0" algn="just"/>
            <a:r>
              <a:rPr lang="en-US" b="1" dirty="0" smtClean="0">
                <a:latin typeface="Times New Roman" pitchFamily="18" charset="0"/>
                <a:cs typeface="Times New Roman" pitchFamily="18" charset="0"/>
              </a:rPr>
              <a:t>Low Digital Literacy</a:t>
            </a:r>
            <a:r>
              <a:rPr lang="en-US" dirty="0" smtClean="0">
                <a:latin typeface="Times New Roman" pitchFamily="18" charset="0"/>
                <a:cs typeface="Times New Roman" pitchFamily="18" charset="0"/>
              </a:rPr>
              <a:t>: Both students and teachers may struggle to use digital tools due to a lack of technical skills.</a:t>
            </a:r>
          </a:p>
          <a:p>
            <a:pPr lvl="0"/>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1"/>
            <a:ext cx="8229600" cy="5321491"/>
          </a:xfrm>
        </p:spPr>
        <p:txBody>
          <a:bodyPr>
            <a:normAutofit fontScale="92500" lnSpcReduction="10000"/>
          </a:bodyPr>
          <a:lstStyle/>
          <a:p>
            <a:pPr lvl="0" algn="just"/>
            <a:r>
              <a:rPr lang="en-US" sz="2600" b="1" dirty="0" smtClean="0">
                <a:latin typeface="Times New Roman" pitchFamily="18" charset="0"/>
                <a:cs typeface="Times New Roman" pitchFamily="18" charset="0"/>
              </a:rPr>
              <a:t>Data Privacy and Security</a:t>
            </a:r>
            <a:r>
              <a:rPr lang="en-US" sz="2600" dirty="0" smtClean="0">
                <a:latin typeface="Times New Roman" pitchFamily="18" charset="0"/>
                <a:cs typeface="Times New Roman" pitchFamily="18" charset="0"/>
              </a:rPr>
              <a:t>: Risks of student data being leaked or misused on online platforms.</a:t>
            </a:r>
          </a:p>
          <a:p>
            <a:pPr lvl="0" algn="just"/>
            <a:r>
              <a:rPr lang="en-US" sz="2600" b="1" dirty="0" err="1" smtClean="0">
                <a:latin typeface="Times New Roman" pitchFamily="18" charset="0"/>
                <a:cs typeface="Times New Roman" pitchFamily="18" charset="0"/>
              </a:rPr>
              <a:t>Cyberbullying</a:t>
            </a:r>
            <a:r>
              <a:rPr lang="en-US" sz="2600" b="1" dirty="0" smtClean="0">
                <a:latin typeface="Times New Roman" pitchFamily="18" charset="0"/>
                <a:cs typeface="Times New Roman" pitchFamily="18" charset="0"/>
              </a:rPr>
              <a:t> and Online Harassment</a:t>
            </a:r>
            <a:r>
              <a:rPr lang="en-US" sz="2600" dirty="0" smtClean="0">
                <a:latin typeface="Times New Roman" pitchFamily="18" charset="0"/>
                <a:cs typeface="Times New Roman" pitchFamily="18" charset="0"/>
              </a:rPr>
              <a:t>: Increased use of digital platforms can expose students to harmful online behavior.</a:t>
            </a:r>
          </a:p>
          <a:p>
            <a:pPr lvl="0" algn="just"/>
            <a:r>
              <a:rPr lang="en-US" sz="2600" b="1" dirty="0" smtClean="0">
                <a:latin typeface="Times New Roman" pitchFamily="18" charset="0"/>
                <a:cs typeface="Times New Roman" pitchFamily="18" charset="0"/>
              </a:rPr>
              <a:t>Over-dependence on Technology</a:t>
            </a:r>
            <a:r>
              <a:rPr lang="en-US" sz="2600" dirty="0" smtClean="0">
                <a:latin typeface="Times New Roman" pitchFamily="18" charset="0"/>
                <a:cs typeface="Times New Roman" pitchFamily="18" charset="0"/>
              </a:rPr>
              <a:t>: Excessive screen time can affect health and reduce personal interaction and critical thinking.</a:t>
            </a:r>
          </a:p>
          <a:p>
            <a:pPr lvl="0" algn="just"/>
            <a:r>
              <a:rPr lang="en-US" sz="2600" b="1" dirty="0" smtClean="0">
                <a:latin typeface="Times New Roman" pitchFamily="18" charset="0"/>
                <a:cs typeface="Times New Roman" pitchFamily="18" charset="0"/>
              </a:rPr>
              <a:t>Language and Content Barriers</a:t>
            </a:r>
            <a:r>
              <a:rPr lang="en-US" sz="2600" dirty="0" smtClean="0">
                <a:latin typeface="Times New Roman" pitchFamily="18" charset="0"/>
                <a:cs typeface="Times New Roman" pitchFamily="18" charset="0"/>
              </a:rPr>
              <a:t>: Many ICT tools are in English or lack local relevance, making them hard to use for regional students.</a:t>
            </a:r>
          </a:p>
          <a:p>
            <a:pPr lvl="0" algn="just"/>
            <a:r>
              <a:rPr lang="en-US" sz="2600" b="1" dirty="0" smtClean="0">
                <a:latin typeface="Times New Roman" pitchFamily="18" charset="0"/>
                <a:cs typeface="Times New Roman" pitchFamily="18" charset="0"/>
              </a:rPr>
              <a:t>Resistance to Change</a:t>
            </a:r>
            <a:r>
              <a:rPr lang="en-US" sz="2600" dirty="0" smtClean="0">
                <a:latin typeface="Times New Roman" pitchFamily="18" charset="0"/>
                <a:cs typeface="Times New Roman" pitchFamily="18" charset="0"/>
              </a:rPr>
              <a:t>: Some teachers, parents, or administrators may be reluctant to adopt new technologies due to fear or skepticism.</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The rapid growth in ICT has brought remarkable changes in 21</a:t>
            </a:r>
            <a:r>
              <a:rPr lang="en-US" baseline="30000" dirty="0" smtClean="0"/>
              <a:t>st</a:t>
            </a:r>
            <a:r>
              <a:rPr lang="en-US" dirty="0" smtClean="0"/>
              <a:t> century in teaching learning process . The effective and systematic use ICT is integral to the wider education strategy to bring about further improvement in teaching learning process . It not only support personalized learning , interactive lessons , effective assessments , also transforming classroom from teacher-centric to student-centric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600" dirty="0" smtClean="0"/>
              <a:t>Information Communication Technology in Teaching Learning Process</a:t>
            </a:r>
            <a:endParaRPr lang="en-US" sz="3600" dirty="0"/>
          </a:p>
        </p:txBody>
      </p:sp>
      <p:sp>
        <p:nvSpPr>
          <p:cNvPr id="2" name="Content Placeholder 1"/>
          <p:cNvSpPr>
            <a:spLocks noGrp="1"/>
          </p:cNvSpPr>
          <p:nvPr>
            <p:ph idx="1"/>
          </p:nvPr>
        </p:nvSpPr>
        <p:spPr>
          <a:xfrm>
            <a:off x="533400" y="1447800"/>
            <a:ext cx="8229600" cy="4389120"/>
          </a:xfrm>
        </p:spPr>
        <p:txBody>
          <a:bodyPr>
            <a:normAutofit/>
          </a:bodyPr>
          <a:lstStyle/>
          <a:p>
            <a:pPr algn="just">
              <a:buNone/>
            </a:pPr>
            <a:r>
              <a:rPr lang="en-US" dirty="0" smtClean="0"/>
              <a:t> 		</a:t>
            </a:r>
            <a:endParaRPr lang="en-US" dirty="0" smtClean="0"/>
          </a:p>
          <a:p>
            <a:pPr algn="just">
              <a:buNone/>
            </a:pPr>
            <a:endParaRPr lang="en-US" dirty="0" smtClean="0"/>
          </a:p>
          <a:p>
            <a:pPr algn="just">
              <a:buNone/>
            </a:pPr>
            <a:r>
              <a:rPr lang="en-US" sz="2800" dirty="0" smtClean="0"/>
              <a:t>    Information </a:t>
            </a:r>
            <a:r>
              <a:rPr lang="en-US" sz="2800" dirty="0" smtClean="0"/>
              <a:t>and Communication Technology (ICT</a:t>
            </a:r>
            <a:r>
              <a:rPr lang="en-US" sz="2800" dirty="0" smtClean="0"/>
              <a:t>)  in education </a:t>
            </a:r>
            <a:r>
              <a:rPr lang="en-US" sz="2800" dirty="0" smtClean="0"/>
              <a:t>refers to the use of digital tools and technologies such as computers, the internet, </a:t>
            </a:r>
            <a:r>
              <a:rPr lang="en-US" sz="2800" dirty="0" err="1" smtClean="0"/>
              <a:t>smartboards</a:t>
            </a:r>
            <a:r>
              <a:rPr lang="en-US" sz="2800" dirty="0" smtClean="0"/>
              <a:t>, projectors, educational software and mobile devices to support and improve teaching and learning. ICT helps make education more engaging, interactive and accessible. </a:t>
            </a:r>
          </a:p>
          <a:p>
            <a:pPr algn="just">
              <a:buNone/>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1"/>
            <a:ext cx="8229600" cy="5016691"/>
          </a:xfrm>
        </p:spPr>
        <p:txBody>
          <a:bodyPr>
            <a:normAutofit/>
          </a:bodyPr>
          <a:lstStyle/>
          <a:p>
            <a:pPr algn="just">
              <a:buNone/>
            </a:pPr>
            <a:r>
              <a:rPr lang="en-US" dirty="0" smtClean="0"/>
              <a:t>		</a:t>
            </a:r>
            <a:r>
              <a:rPr lang="en-US" sz="2800" dirty="0" smtClean="0"/>
              <a:t>Teachers can use multimedia presentations, online videos and virtual classrooms to explain difficult concepts more clearly, while students can access a wide range of resources and learn at their own pace. ICT also enables distance learning and online education, which has become especially important in times like the COVID-19 pandemic. Overall, ICT plays a vital role in modern education by enhancing the quality, reach and effectiveness of the learning proces</a:t>
            </a:r>
            <a:r>
              <a:rPr lang="en-US" dirty="0" smtClean="0"/>
              <a: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533401"/>
            <a:ext cx="8458200" cy="5473891"/>
          </a:xfrm>
        </p:spPr>
        <p:txBody>
          <a:bodyPr>
            <a:normAutofit/>
          </a:bodyPr>
          <a:lstStyle/>
          <a:p>
            <a:pPr algn="just">
              <a:buNone/>
            </a:pPr>
            <a:r>
              <a:rPr lang="en-US" dirty="0" smtClean="0"/>
              <a:t>	</a:t>
            </a:r>
            <a:r>
              <a:rPr lang="en-US" sz="2800" dirty="0" smtClean="0"/>
              <a:t>	</a:t>
            </a:r>
            <a:r>
              <a:rPr lang="en-US" sz="2800" dirty="0" smtClean="0">
                <a:latin typeface="Times New Roman" pitchFamily="18" charset="0"/>
                <a:cs typeface="Times New Roman" pitchFamily="18" charset="0"/>
              </a:rPr>
              <a:t>In the traditional classroom, learning was mostly teacher-directed and limited to textbooks. With ICT, the role of the teacher has shifted from a knowledge-giver to a facilitator, while students are encouraged to explore and learn actively. Tools like PowerPoint presentations, educational videos, simulations ( virtual labs, animation, digital </a:t>
            </a:r>
            <a:r>
              <a:rPr lang="en-US" sz="2800" dirty="0" err="1" smtClean="0">
                <a:latin typeface="Times New Roman" pitchFamily="18" charset="0"/>
                <a:cs typeface="Times New Roman" pitchFamily="18" charset="0"/>
              </a:rPr>
              <a:t>model,DIKSHA</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and e-books help students understand complex topics in a more visual and practical manner. Moreover, platforms such as Google Classroom, Zoom and Learning Management Systems (LMS) have made it possible to conduct classes online and manage coursework digitally. </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1"/>
            <a:ext cx="8229600" cy="5016691"/>
          </a:xfrm>
        </p:spPr>
        <p:txBody>
          <a:bodyPr>
            <a:normAutofit lnSpcReduction="10000"/>
          </a:bodyPr>
          <a:lstStyle/>
          <a:p>
            <a:pPr algn="just">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ICT also plays a key role in promoting inclusive education. It allows students from remote or underdeveloped areas to access quality learning materials and helps learners with disabilities by offering assistive technologies like screen readers and speech-to-text tools. During the COVID-19 pandemic, the importance of ICT in ensuring the continuity of education became even more evident. Schools , colleges and universities shifted to online teaching almost overnight, using ICT tools for lectures, assignments, assessments and discussions. </a:t>
            </a:r>
          </a:p>
          <a:p>
            <a:pPr algn="just"/>
            <a:r>
              <a:rPr lang="en-US" sz="2800" dirty="0" smtClean="0">
                <a:latin typeface="Times New Roman" pitchFamily="18" charset="0"/>
                <a:cs typeface="Times New Roman" pitchFamily="18" charset="0"/>
              </a:rPr>
              <a:t>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533400"/>
            <a:ext cx="8229600" cy="1143000"/>
          </a:xfrm>
        </p:spPr>
        <p:txBody>
          <a:bodyPr>
            <a:normAutofit fontScale="90000"/>
          </a:bodyPr>
          <a:lstStyle/>
          <a:p>
            <a:pPr algn="ctr"/>
            <a:r>
              <a:rPr lang="en-US" sz="4000" dirty="0" smtClean="0">
                <a:effectLst/>
                <a:latin typeface="Times New Roman" pitchFamily="18" charset="0"/>
                <a:cs typeface="Times New Roman" pitchFamily="18" charset="0"/>
              </a:rPr>
              <a:t>ICT in Education and Opportunities</a:t>
            </a:r>
            <a:r>
              <a:rPr lang="en-US" dirty="0" smtClean="0"/>
              <a:t/>
            </a:r>
            <a:br>
              <a:rPr lang="en-US" dirty="0" smtClean="0"/>
            </a:br>
            <a:endParaRPr lang="en-US" dirty="0"/>
          </a:p>
        </p:txBody>
      </p:sp>
      <p:sp>
        <p:nvSpPr>
          <p:cNvPr id="2" name="Content Placeholder 1"/>
          <p:cNvSpPr>
            <a:spLocks noGrp="1"/>
          </p:cNvSpPr>
          <p:nvPr>
            <p:ph idx="1"/>
          </p:nvPr>
        </p:nvSpPr>
        <p:spPr>
          <a:xfrm>
            <a:off x="457200" y="1143001"/>
            <a:ext cx="8229600" cy="4864291"/>
          </a:xfrm>
        </p:spPr>
        <p:txBody>
          <a:bodyPr>
            <a:normAutofit fontScale="47500" lnSpcReduction="20000"/>
          </a:bodyPr>
          <a:lstStyle/>
          <a:p>
            <a:pPr>
              <a:buNone/>
            </a:pPr>
            <a:endParaRPr lang="en-US" dirty="0" smtClean="0"/>
          </a:p>
          <a:p>
            <a:pPr algn="just">
              <a:lnSpc>
                <a:spcPct val="170000"/>
              </a:lnSpc>
              <a:buNone/>
            </a:pPr>
            <a:r>
              <a:rPr lang="en-US"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Information </a:t>
            </a:r>
            <a:r>
              <a:rPr lang="en-US" sz="4400" dirty="0" smtClean="0">
                <a:latin typeface="Times New Roman" pitchFamily="18" charset="0"/>
                <a:cs typeface="Times New Roman" pitchFamily="18" charset="0"/>
              </a:rPr>
              <a:t>and Communication Technology (ICT) has brought a major transformation in the field of teaching and learning by creating new opportunities for both learners and teachers. With the use of digital tools like computers, internet, </a:t>
            </a:r>
            <a:r>
              <a:rPr lang="en-US" sz="4400" dirty="0" err="1" smtClean="0">
                <a:latin typeface="Times New Roman" pitchFamily="18" charset="0"/>
                <a:cs typeface="Times New Roman" pitchFamily="18" charset="0"/>
              </a:rPr>
              <a:t>smartboards</a:t>
            </a:r>
            <a:r>
              <a:rPr lang="en-US" sz="4400" dirty="0" smtClean="0">
                <a:latin typeface="Times New Roman" pitchFamily="18" charset="0"/>
                <a:cs typeface="Times New Roman" pitchFamily="18" charset="0"/>
              </a:rPr>
              <a:t>, mobile apps and online platforms, ICT has made teaching learning more flexible, inclusive and engaging. One of the biggest opportunities ICT offers is access to education beyond classroom walls—through online courses, e-books, and video lectures, students can learn from anywhere at any time.</a:t>
            </a:r>
            <a:endParaRPr lang="en-US" sz="4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8229600" cy="1143000"/>
          </a:xfrm>
        </p:spPr>
        <p:txBody>
          <a:bodyPr>
            <a:normAutofit/>
          </a:bodyPr>
          <a:lstStyle/>
          <a:p>
            <a:pPr algn="ctr"/>
            <a:r>
              <a:rPr lang="en-US" sz="3600" dirty="0" smtClean="0">
                <a:effectLst/>
                <a:latin typeface="Times New Roman" pitchFamily="18" charset="0"/>
                <a:cs typeface="Times New Roman" pitchFamily="18" charset="0"/>
              </a:rPr>
              <a:t>ICT in Education and Various Opportunities</a:t>
            </a:r>
            <a:r>
              <a:rPr lang="en-US" sz="3600" dirty="0" smtClean="0"/>
              <a:t/>
            </a:r>
            <a:br>
              <a:rPr lang="en-US" sz="3600" dirty="0" smtClean="0"/>
            </a:br>
            <a:endParaRPr lang="en-US" sz="3600" dirty="0"/>
          </a:p>
        </p:txBody>
      </p:sp>
      <p:sp>
        <p:nvSpPr>
          <p:cNvPr id="2" name="Content Placeholder 1"/>
          <p:cNvSpPr>
            <a:spLocks noGrp="1"/>
          </p:cNvSpPr>
          <p:nvPr>
            <p:ph idx="1"/>
          </p:nvPr>
        </p:nvSpPr>
        <p:spPr>
          <a:xfrm>
            <a:off x="457200" y="914401"/>
            <a:ext cx="8229600" cy="5092891"/>
          </a:xfrm>
        </p:spPr>
        <p:txBody>
          <a:bodyPr>
            <a:normAutofit fontScale="85000" lnSpcReduction="10000"/>
          </a:bodyPr>
          <a:lstStyle/>
          <a:p>
            <a:pPr>
              <a:buNone/>
            </a:pPr>
            <a:endParaRPr lang="en-US" dirty="0" smtClean="0"/>
          </a:p>
          <a:p>
            <a:pPr lvl="0" algn="just"/>
            <a:r>
              <a:rPr lang="en-US" b="1" dirty="0" smtClean="0">
                <a:latin typeface="Times New Roman" pitchFamily="18" charset="0"/>
                <a:cs typeface="Times New Roman" pitchFamily="18" charset="0"/>
              </a:rPr>
              <a:t>Wider Access to Education</a:t>
            </a:r>
            <a:r>
              <a:rPr lang="en-US" dirty="0" smtClean="0">
                <a:latin typeface="Times New Roman" pitchFamily="18" charset="0"/>
                <a:cs typeface="Times New Roman" pitchFamily="18" charset="0"/>
              </a:rPr>
              <a:t>: ICT enables students to access learning materials from anywhere and at any time through online platforms, digital libraries and mobile apps.</a:t>
            </a:r>
          </a:p>
          <a:p>
            <a:pPr lvl="0" algn="just"/>
            <a:r>
              <a:rPr lang="en-US" b="1" dirty="0" smtClean="0">
                <a:latin typeface="Times New Roman" pitchFamily="18" charset="0"/>
                <a:cs typeface="Times New Roman" pitchFamily="18" charset="0"/>
              </a:rPr>
              <a:t>Flexible and Self-paced Learning</a:t>
            </a:r>
            <a:r>
              <a:rPr lang="en-US" dirty="0" smtClean="0">
                <a:latin typeface="Times New Roman" pitchFamily="18" charset="0"/>
                <a:cs typeface="Times New Roman" pitchFamily="18" charset="0"/>
              </a:rPr>
              <a:t>: Learners can study at their own pace using recorded lectures, e-learning modules and interactive tutorials.</a:t>
            </a:r>
          </a:p>
          <a:p>
            <a:pPr lvl="0" algn="just"/>
            <a:r>
              <a:rPr lang="en-US" b="1" dirty="0" smtClean="0">
                <a:latin typeface="Times New Roman" pitchFamily="18" charset="0"/>
                <a:cs typeface="Times New Roman" pitchFamily="18" charset="0"/>
              </a:rPr>
              <a:t>Enhanced Teaching Methods</a:t>
            </a:r>
            <a:r>
              <a:rPr lang="en-US" dirty="0" smtClean="0">
                <a:latin typeface="Times New Roman" pitchFamily="18" charset="0"/>
                <a:cs typeface="Times New Roman" pitchFamily="18" charset="0"/>
              </a:rPr>
              <a:t>: Teachers can use multimedia tools like animations, videos and virtual simulations to make lessons more engaging and effective.</a:t>
            </a:r>
          </a:p>
          <a:p>
            <a:pPr lvl="0" algn="just"/>
            <a:r>
              <a:rPr lang="en-US" b="1" dirty="0" smtClean="0">
                <a:latin typeface="Times New Roman" pitchFamily="18" charset="0"/>
                <a:cs typeface="Times New Roman" pitchFamily="18" charset="0"/>
              </a:rPr>
              <a:t>Inclusive Education</a:t>
            </a:r>
            <a:r>
              <a:rPr lang="en-US" dirty="0" smtClean="0">
                <a:latin typeface="Times New Roman" pitchFamily="18" charset="0"/>
                <a:cs typeface="Times New Roman" pitchFamily="18" charset="0"/>
              </a:rPr>
              <a:t>: ICT supports students with disabilities through assistive technologies like screen readers, subtitles and audio books.</a:t>
            </a:r>
          </a:p>
          <a:p>
            <a:pPr lvl="0" algn="just"/>
            <a:r>
              <a:rPr lang="en-US" b="1" dirty="0" smtClean="0">
                <a:latin typeface="Times New Roman" pitchFamily="18" charset="0"/>
                <a:cs typeface="Times New Roman" pitchFamily="18" charset="0"/>
              </a:rPr>
              <a:t>Distance and Online Learning</a:t>
            </a:r>
            <a:r>
              <a:rPr lang="en-US" dirty="0" smtClean="0">
                <a:latin typeface="Times New Roman" pitchFamily="18" charset="0"/>
                <a:cs typeface="Times New Roman" pitchFamily="18" charset="0"/>
              </a:rPr>
              <a:t>: ICT makes it possible for students in remote areas to attend classes through online courses and virtual classrooms.</a:t>
            </a:r>
          </a:p>
          <a:p>
            <a:endParaRPr lang="en-US" dirty="0" smtClean="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473891"/>
          </a:xfrm>
        </p:spPr>
        <p:txBody>
          <a:bodyPr>
            <a:normAutofit fontScale="92500" lnSpcReduction="10000"/>
          </a:bodyPr>
          <a:lstStyle/>
          <a:p>
            <a:pPr lvl="0" algn="just"/>
            <a:r>
              <a:rPr lang="en-US" b="1" dirty="0" smtClean="0">
                <a:latin typeface="Times New Roman" pitchFamily="18" charset="0"/>
                <a:cs typeface="Times New Roman" pitchFamily="18" charset="0"/>
              </a:rPr>
              <a:t>Digital Assessments and Feedback</a:t>
            </a:r>
            <a:r>
              <a:rPr lang="en-US" dirty="0" smtClean="0">
                <a:latin typeface="Times New Roman" pitchFamily="18" charset="0"/>
                <a:cs typeface="Times New Roman" pitchFamily="18" charset="0"/>
              </a:rPr>
              <a:t>: Teachers can use digital tools to assess student performance in real-time and provide instant feedback.</a:t>
            </a:r>
          </a:p>
          <a:p>
            <a:pPr lvl="0" algn="just"/>
            <a:r>
              <a:rPr lang="en-US" b="1" dirty="0" smtClean="0">
                <a:latin typeface="Times New Roman" pitchFamily="18" charset="0"/>
                <a:cs typeface="Times New Roman" pitchFamily="18" charset="0"/>
              </a:rPr>
              <a:t>Professional Development for Teachers</a:t>
            </a:r>
            <a:r>
              <a:rPr lang="en-US" dirty="0" smtClean="0">
                <a:latin typeface="Times New Roman" pitchFamily="18" charset="0"/>
                <a:cs typeface="Times New Roman" pitchFamily="18" charset="0"/>
              </a:rPr>
              <a:t>: Educators can participate in online training programs, webinars and forums to enhance their skills.</a:t>
            </a:r>
          </a:p>
          <a:p>
            <a:pPr lvl="0" algn="just"/>
            <a:r>
              <a:rPr lang="en-US" b="1" dirty="0" smtClean="0">
                <a:latin typeface="Times New Roman" pitchFamily="18" charset="0"/>
                <a:cs typeface="Times New Roman" pitchFamily="18" charset="0"/>
              </a:rPr>
              <a:t>Global Collaboration</a:t>
            </a:r>
            <a:r>
              <a:rPr lang="en-US" dirty="0" smtClean="0">
                <a:latin typeface="Times New Roman" pitchFamily="18" charset="0"/>
                <a:cs typeface="Times New Roman" pitchFamily="18" charset="0"/>
              </a:rPr>
              <a:t>: ICT allows students and teachers to connect, collaborate and share knowledge with peers around the world.</a:t>
            </a:r>
          </a:p>
          <a:p>
            <a:pPr lvl="0" algn="just"/>
            <a:r>
              <a:rPr lang="en-US" b="1" dirty="0" smtClean="0">
                <a:latin typeface="Times New Roman" pitchFamily="18" charset="0"/>
                <a:cs typeface="Times New Roman" pitchFamily="18" charset="0"/>
              </a:rPr>
              <a:t>New Career Opportunities</a:t>
            </a:r>
            <a:r>
              <a:rPr lang="en-US" dirty="0" smtClean="0">
                <a:latin typeface="Times New Roman" pitchFamily="18" charset="0"/>
                <a:cs typeface="Times New Roman" pitchFamily="18" charset="0"/>
              </a:rPr>
              <a:t>: Growth in Educational Technology has created jobs in content development, online tutoring, educational app development and instructional design.</a:t>
            </a:r>
          </a:p>
          <a:p>
            <a:pPr lvl="0" algn="just"/>
            <a:r>
              <a:rPr lang="en-US" b="1" dirty="0" smtClean="0">
                <a:latin typeface="Times New Roman" pitchFamily="18" charset="0"/>
                <a:cs typeface="Times New Roman" pitchFamily="18" charset="0"/>
              </a:rPr>
              <a:t>Efficient Educational Management</a:t>
            </a:r>
            <a:r>
              <a:rPr lang="en-US" dirty="0" smtClean="0">
                <a:latin typeface="Times New Roman" pitchFamily="18" charset="0"/>
                <a:cs typeface="Times New Roman" pitchFamily="18" charset="0"/>
              </a:rPr>
              <a:t>: ICT tools help schools and universities manage admissions, attendance, grading and communication efficiently</a:t>
            </a:r>
            <a:r>
              <a:rPr lang="en-US" dirty="0" smtClean="0"/>
              <a:t>.</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sz="3600" dirty="0" smtClean="0">
                <a:latin typeface="Times New Roman" pitchFamily="18" charset="0"/>
                <a:cs typeface="Times New Roman" pitchFamily="18" charset="0"/>
              </a:rPr>
              <a:t>ICT in Education and Various Challenges  </a:t>
            </a:r>
            <a:r>
              <a:rPr lang="en-US" dirty="0" smtClean="0"/>
              <a:t/>
            </a:r>
            <a:br>
              <a:rPr lang="en-US" dirty="0" smtClean="0"/>
            </a:br>
            <a:endParaRPr lang="en-US" dirty="0"/>
          </a:p>
        </p:txBody>
      </p:sp>
      <p:sp>
        <p:nvSpPr>
          <p:cNvPr id="2" name="Content Placeholder 1"/>
          <p:cNvSpPr>
            <a:spLocks noGrp="1"/>
          </p:cNvSpPr>
          <p:nvPr>
            <p:ph idx="1"/>
          </p:nvPr>
        </p:nvSpPr>
        <p:spPr>
          <a:xfrm>
            <a:off x="457200" y="1066800"/>
            <a:ext cx="8229600" cy="5410200"/>
          </a:xfrm>
        </p:spPr>
        <p:txBody>
          <a:bodyPr>
            <a:normAutofit/>
          </a:bodyPr>
          <a:lstStyle/>
          <a:p>
            <a:pPr algn="just">
              <a:buNone/>
            </a:pPr>
            <a:r>
              <a:rPr lang="en-US" dirty="0" smtClean="0"/>
              <a:t>		</a:t>
            </a:r>
          </a:p>
          <a:p>
            <a:pPr algn="just">
              <a:buNone/>
            </a:pPr>
            <a:r>
              <a:rPr lang="en-US" dirty="0" smtClean="0">
                <a:latin typeface="Times New Roman" pitchFamily="18" charset="0"/>
                <a:cs typeface="Times New Roman" pitchFamily="18" charset="0"/>
              </a:rPr>
              <a:t>		While ICT (Information and Communication Technology) has greatly improved access to education and learning opportunities, it also brings several challenges that need to be addressed. One of the major issues is the digital divide, where students from rural or economically weaker backgrounds lack access to devices, internet connectivity and digital literacy. Even when infrastructure is available, teachers may not be trained enough to effectively use ICT tools in the classroom. </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TotalTime>
  <Words>529</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UNIT -  4                   </vt:lpstr>
      <vt:lpstr>Information Communication Technology in Teaching Learning Process</vt:lpstr>
      <vt:lpstr>Slide 3</vt:lpstr>
      <vt:lpstr>Slide 4</vt:lpstr>
      <vt:lpstr>Slide 5</vt:lpstr>
      <vt:lpstr>ICT in Education and Opportunities </vt:lpstr>
      <vt:lpstr>ICT in Education and Various Opportunities </vt:lpstr>
      <vt:lpstr>Slide 8</vt:lpstr>
      <vt:lpstr>ICT in Education and Various Challenges   </vt:lpstr>
      <vt:lpstr>Major Challenges of ICT in Education </vt:lpstr>
      <vt:lpstr>Slide 11</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Information and Communication Technology  (ICT) in Education:   </dc:title>
  <dc:creator>URMITA</dc:creator>
  <cp:lastModifiedBy>rahul ray</cp:lastModifiedBy>
  <cp:revision>12</cp:revision>
  <dcterms:created xsi:type="dcterms:W3CDTF">2006-08-16T00:00:00Z</dcterms:created>
  <dcterms:modified xsi:type="dcterms:W3CDTF">2026-02-25T14:01:25Z</dcterms:modified>
</cp:coreProperties>
</file>